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110948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42800" y="4098240"/>
            <a:ext cx="110948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4280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612792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194000" y="182556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7945200" y="182556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42800" y="409824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4194000" y="409824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7945200" y="409824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42800" y="1825560"/>
            <a:ext cx="110948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110948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42800" y="392040"/>
            <a:ext cx="11094840" cy="530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44280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42800" y="1825560"/>
            <a:ext cx="110948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12792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42800" y="4098240"/>
            <a:ext cx="110948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110948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42800" y="4098240"/>
            <a:ext cx="110948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4280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/>
          </p:nvPr>
        </p:nvSpPr>
        <p:spPr>
          <a:xfrm>
            <a:off x="612792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194000" y="182556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7945200" y="182556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442800" y="409824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/>
          </p:nvPr>
        </p:nvSpPr>
        <p:spPr>
          <a:xfrm>
            <a:off x="4194000" y="409824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/>
          </p:nvPr>
        </p:nvSpPr>
        <p:spPr>
          <a:xfrm>
            <a:off x="7945200" y="409824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442800" y="1825560"/>
            <a:ext cx="110948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110948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110948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442800" y="392040"/>
            <a:ext cx="11094840" cy="530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/>
          </p:nvPr>
        </p:nvSpPr>
        <p:spPr>
          <a:xfrm>
            <a:off x="44280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/>
          </p:nvPr>
        </p:nvSpPr>
        <p:spPr>
          <a:xfrm>
            <a:off x="612792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442800" y="4098240"/>
            <a:ext cx="110948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110948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42800" y="4098240"/>
            <a:ext cx="110948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44280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/>
          </p:nvPr>
        </p:nvSpPr>
        <p:spPr>
          <a:xfrm>
            <a:off x="612792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4194000" y="182556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7945200" y="182556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/>
          </p:nvPr>
        </p:nvSpPr>
        <p:spPr>
          <a:xfrm>
            <a:off x="442800" y="409824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/>
          </p:nvPr>
        </p:nvSpPr>
        <p:spPr>
          <a:xfrm>
            <a:off x="4194000" y="409824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/>
          </p:nvPr>
        </p:nvSpPr>
        <p:spPr>
          <a:xfrm>
            <a:off x="7945200" y="4098240"/>
            <a:ext cx="35722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42800" y="392040"/>
            <a:ext cx="11094840" cy="530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4280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127920" y="409824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4280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127920" y="1825560"/>
            <a:ext cx="54140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42800" y="4098240"/>
            <a:ext cx="110948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body"/>
          </p:nvPr>
        </p:nvSpPr>
        <p:spPr>
          <a:xfrm>
            <a:off x="442800" y="1825560"/>
            <a:ext cx="110948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2" spcCol="360000" anchor="t">
            <a:no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GB" sz="2800" b="0" strike="noStrike" spc="-1">
                <a:solidFill>
                  <a:srgbClr val="000000"/>
                </a:solidFill>
                <a:latin typeface="Inter Medium"/>
                <a:ea typeface="Inter Medium"/>
              </a:rPr>
              <a:t>Two Column Copy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24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Second level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9144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Third level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13716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Fourth level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marL="18288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Fifth level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Footer Placeholder 4"/>
          <p:cNvSpPr/>
          <p:nvPr/>
        </p:nvSpPr>
        <p:spPr>
          <a:xfrm>
            <a:off x="442800" y="6402960"/>
            <a:ext cx="2147400" cy="24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GB" sz="800" b="0" strike="noStrike" spc="49">
                <a:solidFill>
                  <a:srgbClr val="000000"/>
                </a:solidFill>
                <a:latin typeface="Inter"/>
                <a:ea typeface="Inter"/>
              </a:rPr>
              <a:t>CHAPTER ONE – IT BEGINS WITH FOOD</a:t>
            </a:r>
            <a:endParaRPr lang="en-GB" sz="800" b="0" strike="noStrike" spc="-1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en-GB" sz="5400" b="0" strike="noStrike" spc="-1">
                <a:solidFill>
                  <a:srgbClr val="000000"/>
                </a:solidFill>
                <a:latin typeface="Georgia"/>
                <a:ea typeface="Inter"/>
              </a:rPr>
              <a:t>Click to add title.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442800" y="1825560"/>
            <a:ext cx="110948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GB" sz="2800" b="0" strike="noStrike" spc="-1">
                <a:solidFill>
                  <a:srgbClr val="000000"/>
                </a:solidFill>
                <a:latin typeface="Inter Medium"/>
                <a:ea typeface="Inter Medium"/>
              </a:rPr>
              <a:t>Click to edit Master text styles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24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Second level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9144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Third level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13716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Fourth level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marL="18288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Fifth level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Footer Placeholder 4"/>
          <p:cNvSpPr/>
          <p:nvPr/>
        </p:nvSpPr>
        <p:spPr>
          <a:xfrm>
            <a:off x="442800" y="6402960"/>
            <a:ext cx="2147400" cy="24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GB" sz="800" b="0" strike="noStrike" spc="49">
                <a:solidFill>
                  <a:srgbClr val="000000"/>
                </a:solidFill>
                <a:latin typeface="Inter"/>
                <a:ea typeface="Inter"/>
              </a:rPr>
              <a:t>CHAPTER ONE – IT BEGINS WITH FOOD</a:t>
            </a:r>
            <a:endParaRPr lang="en-GB" sz="8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en-GB" sz="5400" b="0" strike="noStrike" spc="-1">
                <a:solidFill>
                  <a:srgbClr val="000000"/>
                </a:solidFill>
                <a:latin typeface="Georgia"/>
                <a:ea typeface="Inter"/>
              </a:rPr>
              <a:t>Click to add title.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E5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442800" y="1825560"/>
            <a:ext cx="110948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2" spcCol="360000" anchor="t">
            <a:noAutofit/>
          </a:bodyPr>
          <a:lstStyle/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GB" sz="2800" b="0" strike="noStrike" spc="-1">
                <a:solidFill>
                  <a:srgbClr val="000000"/>
                </a:solidFill>
                <a:latin typeface="Inter Medium"/>
                <a:ea typeface="Inter Medium"/>
              </a:rPr>
              <a:t>Two Column Copy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24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Second level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9144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20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Third level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13716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Fourth level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marL="1828800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18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Fifth level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Footer Placeholder 4"/>
          <p:cNvSpPr/>
          <p:nvPr/>
        </p:nvSpPr>
        <p:spPr>
          <a:xfrm>
            <a:off x="442800" y="6402960"/>
            <a:ext cx="2147400" cy="24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GB" sz="800" b="0" strike="noStrike" spc="49">
                <a:solidFill>
                  <a:srgbClr val="000000"/>
                </a:solidFill>
                <a:latin typeface="Inter"/>
                <a:ea typeface="Inter"/>
              </a:rPr>
              <a:t>CHAPTER ONE – IT BEGINS WITH FOOD</a:t>
            </a:r>
            <a:endParaRPr lang="en-GB" sz="8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title"/>
          </p:nvPr>
        </p:nvSpPr>
        <p:spPr>
          <a:xfrm>
            <a:off x="442800" y="392040"/>
            <a:ext cx="11094840" cy="114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en-GB" sz="5400" b="0" strike="noStrike" spc="-1">
                <a:solidFill>
                  <a:srgbClr val="000000"/>
                </a:solidFill>
                <a:latin typeface="Georgia"/>
                <a:ea typeface="Inter"/>
              </a:rPr>
              <a:t>Click to add title.</a:t>
            </a:r>
            <a:endParaRPr lang="en-U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646F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Rectangle 8"/>
          <p:cNvSpPr/>
          <p:nvPr/>
        </p:nvSpPr>
        <p:spPr>
          <a:xfrm>
            <a:off x="0" y="6177600"/>
            <a:ext cx="2796120" cy="467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19" name="Table 9"/>
          <p:cNvGraphicFramePr/>
          <p:nvPr/>
        </p:nvGraphicFramePr>
        <p:xfrm>
          <a:off x="460800" y="1084320"/>
          <a:ext cx="11270160" cy="5576824"/>
        </p:xfrm>
        <a:graphic>
          <a:graphicData uri="http://schemas.openxmlformats.org/drawingml/2006/table">
            <a:tbl>
              <a:tblPr/>
              <a:tblGrid>
                <a:gridCol w="281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8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Available everyday</a:t>
                      </a:r>
                      <a:endParaRPr lang="en-GB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GB" sz="800" b="0" strike="noStrike" spc="-1">
                        <a:latin typeface="Arial"/>
                      </a:endParaRPr>
                    </a:p>
                  </a:txBody>
                  <a:tcPr>
                    <a:lnL w="9360">
                      <a:noFill/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Monday</a:t>
                      </a:r>
                      <a:endParaRPr lang="en-GB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Tuesday</a:t>
                      </a:r>
                      <a:endParaRPr lang="en-GB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Wednesday</a:t>
                      </a:r>
                      <a:endParaRPr lang="en-GB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344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Seasonal soup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with croutons, fresh herbs,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toppings, and freshly baked bread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Everyday salads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selection of healthy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and colourful salads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Fruit bar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selection of bananas, apples,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satsumas, melon and mixed grapes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Yoghurt bar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selection of natural yoghurts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Jacket potato or Pasta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hot jacket potatoes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with a choice of fillings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 or past dish of the day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endParaRPr lang="en-GB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GB" sz="1000" b="0" strike="noStrike" spc="-1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Freshly Made Margarita Pizza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  <a:tabLst>
                          <a:tab pos="0" algn="l"/>
                        </a:tabLst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  <a:tabLst>
                          <a:tab pos="0" algn="l"/>
                        </a:tabLst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0" algn="l"/>
                        </a:tabLst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Roasted vegetable pizza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0" algn="l"/>
                        </a:tabLst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0" algn="l"/>
                        </a:tabLst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  <a:tabLst>
                          <a:tab pos="0" algn="l"/>
                        </a:tabLst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Potato Wedges, Peas, Broccoli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  <a:tabLst>
                          <a:tab pos="0" algn="l"/>
                        </a:tabLst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  <a:tabLst>
                          <a:tab pos="0" algn="l"/>
                        </a:tabLst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  <a:tabLst>
                          <a:tab pos="0" algn="l"/>
                        </a:tabLst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Syrup Flapjack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Garlic &amp; Herb Chicken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Ratatouille Crumble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Herby Potatoes,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Green beans, Cauliflower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Blueberry &amp; Lemon Muffin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Roast Beef, Yorkshire Pudding &amp; Gravy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Roast Veg, Pesto &amp; Mozzarella Strudel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Roast potatoes, Carrots,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Steamed Savoy Cabbage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Chocolate Chip Cookie 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Thursday</a:t>
                      </a:r>
                      <a:endParaRPr lang="en-GB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Friday</a:t>
                      </a:r>
                      <a:endParaRPr lang="en-GB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noFill/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7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Beef Chilli-con-carne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Bean Chilli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Rice, Spiced Cauliflower,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Green Beans, Tortilla Chips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Eton Mess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Battered Fish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Vegan Fishless Finger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Oven chips, Garden peas,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Baked beans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Orange Drizzle Cake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noFill/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0" name="Picture 19" descr="A black background with a black square&#10;&#10;Description automatically generated with medium confidence"/>
          <p:cNvPicPr/>
          <p:nvPr/>
        </p:nvPicPr>
        <p:blipFill>
          <a:blip r:embed="rId2"/>
          <a:stretch/>
        </p:blipFill>
        <p:spPr>
          <a:xfrm>
            <a:off x="9172080" y="3949920"/>
            <a:ext cx="2679120" cy="2685600"/>
          </a:xfrm>
          <a:prstGeom prst="rect">
            <a:avLst/>
          </a:prstGeom>
          <a:ln w="0">
            <a:noFill/>
          </a:ln>
        </p:spPr>
      </p:pic>
      <p:sp>
        <p:nvSpPr>
          <p:cNvPr id="121" name="object 20"/>
          <p:cNvSpPr/>
          <p:nvPr/>
        </p:nvSpPr>
        <p:spPr>
          <a:xfrm>
            <a:off x="9300600" y="6635880"/>
            <a:ext cx="3121560" cy="11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936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74"/>
              </a:spcBef>
            </a:pPr>
            <a:r>
              <a:rPr lang="en-GB" sz="7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*All menus are subject to change due to availability and</a:t>
            </a:r>
            <a:r>
              <a:rPr lang="en-GB" sz="700" b="0" strike="noStrike" spc="-46">
                <a:solidFill>
                  <a:srgbClr val="000000"/>
                </a:solidFill>
                <a:latin typeface="Inter Light"/>
                <a:ea typeface="Inter Light"/>
              </a:rPr>
              <a:t> </a:t>
            </a:r>
            <a:r>
              <a:rPr lang="en-GB" sz="7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supply</a:t>
            </a:r>
            <a:endParaRPr lang="en-GB" sz="700" b="0" strike="noStrike" spc="-1">
              <a:latin typeface="Arial"/>
            </a:endParaRPr>
          </a:p>
        </p:txBody>
      </p:sp>
      <p:sp>
        <p:nvSpPr>
          <p:cNvPr id="122" name="object 17"/>
          <p:cNvSpPr/>
          <p:nvPr/>
        </p:nvSpPr>
        <p:spPr>
          <a:xfrm>
            <a:off x="460800" y="570960"/>
            <a:ext cx="256752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64800" rIns="0" bIns="0" anchor="ctr">
            <a:spAutoFit/>
          </a:bodyPr>
          <a:lstStyle/>
          <a:p>
            <a:pPr marL="12600">
              <a:lnSpc>
                <a:spcPct val="100000"/>
              </a:lnSpc>
              <a:spcBef>
                <a:spcPts val="510"/>
              </a:spcBef>
            </a:pPr>
            <a:r>
              <a:rPr lang="en-US" sz="2400" b="0" strike="noStrike" spc="-7">
                <a:solidFill>
                  <a:srgbClr val="000000"/>
                </a:solidFill>
                <a:latin typeface="Georgia"/>
                <a:ea typeface="Inter"/>
              </a:rPr>
              <a:t>Lunch</a:t>
            </a:r>
            <a:r>
              <a:rPr lang="en-US" sz="2400" b="0" strike="noStrike" spc="-35">
                <a:solidFill>
                  <a:srgbClr val="000000"/>
                </a:solidFill>
                <a:latin typeface="Georgia"/>
                <a:ea typeface="Inter"/>
              </a:rPr>
              <a:t> </a:t>
            </a:r>
            <a:r>
              <a:rPr lang="en-US" sz="2400" b="0" strike="noStrike" spc="-21">
                <a:solidFill>
                  <a:srgbClr val="000000"/>
                </a:solidFill>
                <a:latin typeface="Georgia"/>
                <a:ea typeface="Inter"/>
              </a:rPr>
              <a:t>menu </a:t>
            </a:r>
            <a:r>
              <a:rPr lang="en-US" sz="1200" b="0" strike="noStrike" spc="-21">
                <a:solidFill>
                  <a:srgbClr val="000000"/>
                </a:solidFill>
                <a:latin typeface="Inter Light"/>
                <a:ea typeface="Inter Light"/>
              </a:rPr>
              <a:t>week one</a:t>
            </a:r>
            <a:endParaRPr lang="en-GB" sz="1200" b="0" strike="noStrike" spc="-1">
              <a:latin typeface="Arial"/>
            </a:endParaRPr>
          </a:p>
        </p:txBody>
      </p:sp>
      <p:sp>
        <p:nvSpPr>
          <p:cNvPr id="123" name="TextBox 21"/>
          <p:cNvSpPr/>
          <p:nvPr/>
        </p:nvSpPr>
        <p:spPr>
          <a:xfrm>
            <a:off x="460800" y="5812560"/>
            <a:ext cx="279612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200" b="1" strike="noStrike" spc="-1">
                <a:solidFill>
                  <a:srgbClr val="000000"/>
                </a:solidFill>
                <a:latin typeface="Inter"/>
                <a:ea typeface="Inter"/>
              </a:rPr>
              <a:t>Please see daily menu boards </a:t>
            </a:r>
            <a:endParaRPr lang="en-GB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200" b="1" strike="noStrike" spc="-1">
                <a:solidFill>
                  <a:srgbClr val="000000"/>
                </a:solidFill>
                <a:latin typeface="Inter"/>
                <a:ea typeface="Inter"/>
              </a:rPr>
              <a:t>for ALL allergens</a:t>
            </a:r>
            <a:endParaRPr lang="en-GB" sz="1200" b="0" strike="noStrike" spc="-1">
              <a:latin typeface="Arial"/>
            </a:endParaRPr>
          </a:p>
        </p:txBody>
      </p:sp>
      <p:cxnSp>
        <p:nvCxnSpPr>
          <p:cNvPr id="124" name="Straight Connector 25"/>
          <p:cNvCxnSpPr/>
          <p:nvPr/>
        </p:nvCxnSpPr>
        <p:spPr>
          <a:xfrm>
            <a:off x="705960" y="5748480"/>
            <a:ext cx="2305800" cy="36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cxnSp>
        <p:nvCxnSpPr>
          <p:cNvPr id="125" name="Straight Connector 26"/>
          <p:cNvCxnSpPr/>
          <p:nvPr/>
        </p:nvCxnSpPr>
        <p:spPr>
          <a:xfrm>
            <a:off x="705960" y="6322680"/>
            <a:ext cx="2305800" cy="36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pic>
        <p:nvPicPr>
          <p:cNvPr id="126" name="Picture 7" descr="A close-up of a logo&#10;&#10;Description automatically generated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/>
        </p:blipFill>
        <p:spPr>
          <a:xfrm>
            <a:off x="9358920" y="418680"/>
            <a:ext cx="2305080" cy="494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6"/>
          <p:cNvSpPr/>
          <p:nvPr/>
        </p:nvSpPr>
        <p:spPr>
          <a:xfrm>
            <a:off x="0" y="6177600"/>
            <a:ext cx="2796120" cy="4676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28" name="Table 7"/>
          <p:cNvGraphicFramePr/>
          <p:nvPr/>
        </p:nvGraphicFramePr>
        <p:xfrm>
          <a:off x="460800" y="1084320"/>
          <a:ext cx="11270160" cy="2148480"/>
        </p:xfrm>
        <a:graphic>
          <a:graphicData uri="http://schemas.openxmlformats.org/drawingml/2006/table">
            <a:tbl>
              <a:tblPr/>
              <a:tblGrid>
                <a:gridCol w="281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8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Available everyday</a:t>
                      </a:r>
                      <a:endParaRPr lang="en-GB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GB" sz="800" b="0" strike="noStrike" spc="-1">
                        <a:latin typeface="Arial"/>
                      </a:endParaRPr>
                    </a:p>
                  </a:txBody>
                  <a:tcPr>
                    <a:lnL w="9360">
                      <a:noFill/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Monday</a:t>
                      </a:r>
                      <a:endParaRPr lang="en-GB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Tuesday</a:t>
                      </a:r>
                      <a:endParaRPr lang="en-GB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Wednesday</a:t>
                      </a:r>
                      <a:endParaRPr lang="en-GB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996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Seasonal soup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with croutons, fresh herbs,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toppings, and freshly baked bread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Everyday salads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selection of healthy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and colourful salads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Fruit bar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selection of bananas, apples,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satsumas, melon and mixed grapes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Yoghurt bar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selection of natural yoghurts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Jacket potato or Pasta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hot jacket potatoes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with a choice of fillings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 or past dish of the day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endParaRPr lang="en-GB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Quorn Burger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Curried Lentils topped with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Potatoes &amp; Spinach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Wedges, Broccoli, Peas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Chocolate Shortbread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Beef Bolognaise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Plant Balls in a Rich Tomato Sauce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 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Spaghetti, Cauliflower, Green beans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Carrot Cake 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Roast Chicken &amp; Stuffing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Stuffed Pepper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Roast Potatoes, Carrots,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Sauted Leeks &amp; Greens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Ginger Cake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Thursday</a:t>
                      </a:r>
                      <a:endParaRPr lang="en-GB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Friday</a:t>
                      </a:r>
                      <a:endParaRPr lang="en-GB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noFill/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7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Spanish Chicken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Potato &amp; Onion Tortilla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 Rice, Roasted Squash, Sweetcorn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Apple Crumble Shortbread Slice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Chicken Goujons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Quorn Nuggets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Oven chips, Garden peas,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Baked beans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Raspberry &amp; White Chocolate Flapjack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noFill/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9" name="object 20"/>
          <p:cNvSpPr/>
          <p:nvPr/>
        </p:nvSpPr>
        <p:spPr>
          <a:xfrm>
            <a:off x="9300600" y="6635880"/>
            <a:ext cx="3121560" cy="11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936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74"/>
              </a:spcBef>
            </a:pPr>
            <a:r>
              <a:rPr lang="en-GB" sz="7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*All menus are subject to change due to availability and</a:t>
            </a:r>
            <a:r>
              <a:rPr lang="en-GB" sz="700" b="0" strike="noStrike" spc="-46">
                <a:solidFill>
                  <a:srgbClr val="000000"/>
                </a:solidFill>
                <a:latin typeface="Inter Light"/>
                <a:ea typeface="Inter Light"/>
              </a:rPr>
              <a:t> </a:t>
            </a:r>
            <a:r>
              <a:rPr lang="en-GB" sz="7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supply</a:t>
            </a:r>
            <a:endParaRPr lang="en-GB" sz="700" b="0" strike="noStrike" spc="-1">
              <a:latin typeface="Arial"/>
            </a:endParaRPr>
          </a:p>
        </p:txBody>
      </p:sp>
      <p:sp>
        <p:nvSpPr>
          <p:cNvPr id="130" name="object 17"/>
          <p:cNvSpPr/>
          <p:nvPr/>
        </p:nvSpPr>
        <p:spPr>
          <a:xfrm>
            <a:off x="460800" y="570960"/>
            <a:ext cx="256752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64800" rIns="0" bIns="0" anchor="ctr">
            <a:spAutoFit/>
          </a:bodyPr>
          <a:lstStyle/>
          <a:p>
            <a:pPr marL="12600">
              <a:lnSpc>
                <a:spcPct val="100000"/>
              </a:lnSpc>
              <a:spcBef>
                <a:spcPts val="510"/>
              </a:spcBef>
            </a:pPr>
            <a:r>
              <a:rPr lang="en-US" sz="2400" b="0" strike="noStrike" spc="-7">
                <a:solidFill>
                  <a:srgbClr val="000000"/>
                </a:solidFill>
                <a:latin typeface="Georgia"/>
                <a:ea typeface="Inter"/>
              </a:rPr>
              <a:t>Lunch</a:t>
            </a:r>
            <a:r>
              <a:rPr lang="en-US" sz="2400" b="0" strike="noStrike" spc="-35">
                <a:solidFill>
                  <a:srgbClr val="000000"/>
                </a:solidFill>
                <a:latin typeface="Georgia"/>
                <a:ea typeface="Inter"/>
              </a:rPr>
              <a:t> </a:t>
            </a:r>
            <a:r>
              <a:rPr lang="en-US" sz="2400" b="0" strike="noStrike" spc="-21">
                <a:solidFill>
                  <a:srgbClr val="000000"/>
                </a:solidFill>
                <a:latin typeface="Georgia"/>
                <a:ea typeface="Inter"/>
              </a:rPr>
              <a:t>menu </a:t>
            </a:r>
            <a:r>
              <a:rPr lang="en-US" sz="1200" b="0" strike="noStrike" spc="-21">
                <a:solidFill>
                  <a:srgbClr val="000000"/>
                </a:solidFill>
                <a:latin typeface="Inter Light"/>
                <a:ea typeface="Inter Light"/>
              </a:rPr>
              <a:t>week two</a:t>
            </a:r>
            <a:endParaRPr lang="en-GB" sz="1200" b="0" strike="noStrike" spc="-1">
              <a:latin typeface="Arial"/>
            </a:endParaRPr>
          </a:p>
        </p:txBody>
      </p:sp>
      <p:sp>
        <p:nvSpPr>
          <p:cNvPr id="131" name="TextBox 12"/>
          <p:cNvSpPr/>
          <p:nvPr/>
        </p:nvSpPr>
        <p:spPr>
          <a:xfrm>
            <a:off x="460800" y="5812560"/>
            <a:ext cx="279612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200" b="1" strike="noStrike" spc="-1">
                <a:solidFill>
                  <a:srgbClr val="000000"/>
                </a:solidFill>
                <a:latin typeface="Inter"/>
                <a:ea typeface="Inter"/>
              </a:rPr>
              <a:t>Please see daily menu boards </a:t>
            </a:r>
            <a:endParaRPr lang="en-GB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200" b="1" strike="noStrike" spc="-1">
                <a:solidFill>
                  <a:srgbClr val="000000"/>
                </a:solidFill>
                <a:latin typeface="Inter"/>
                <a:ea typeface="Inter"/>
              </a:rPr>
              <a:t>for ALL allergens</a:t>
            </a:r>
            <a:endParaRPr lang="en-GB" sz="1200" b="0" strike="noStrike" spc="-1">
              <a:latin typeface="Arial"/>
            </a:endParaRPr>
          </a:p>
        </p:txBody>
      </p:sp>
      <p:cxnSp>
        <p:nvCxnSpPr>
          <p:cNvPr id="132" name="Straight Connector 13"/>
          <p:cNvCxnSpPr/>
          <p:nvPr/>
        </p:nvCxnSpPr>
        <p:spPr>
          <a:xfrm>
            <a:off x="705960" y="5748480"/>
            <a:ext cx="2305800" cy="36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pic>
        <p:nvPicPr>
          <p:cNvPr id="133" name="Picture 15" descr="A black background with a black square&#10;&#10;Description automatically generated with medium confidence"/>
          <p:cNvPicPr/>
          <p:nvPr/>
        </p:nvPicPr>
        <p:blipFill>
          <a:blip r:embed="rId2"/>
          <a:srcRect t="6056"/>
          <a:stretch/>
        </p:blipFill>
        <p:spPr>
          <a:xfrm flipH="1">
            <a:off x="9300600" y="4079880"/>
            <a:ext cx="2088720" cy="2471760"/>
          </a:xfrm>
          <a:prstGeom prst="rect">
            <a:avLst/>
          </a:prstGeom>
          <a:ln w="0">
            <a:noFill/>
          </a:ln>
        </p:spPr>
      </p:pic>
      <p:cxnSp>
        <p:nvCxnSpPr>
          <p:cNvPr id="134" name="Straight Connector 14"/>
          <p:cNvCxnSpPr/>
          <p:nvPr/>
        </p:nvCxnSpPr>
        <p:spPr>
          <a:xfrm>
            <a:off x="705960" y="6322680"/>
            <a:ext cx="2305800" cy="36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pic>
        <p:nvPicPr>
          <p:cNvPr id="135" name="Picture 2" descr="A close-up of a logo&#10;&#10;Description automatically generated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0"/>
                    </a14:imgEffect>
                  </a14:imgLayer>
                </a14:imgProps>
              </a:ext>
            </a:extLst>
          </a:blip>
          <a:stretch/>
        </p:blipFill>
        <p:spPr>
          <a:xfrm>
            <a:off x="9358920" y="418680"/>
            <a:ext cx="2305080" cy="494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5"/>
          <p:cNvSpPr/>
          <p:nvPr/>
        </p:nvSpPr>
        <p:spPr>
          <a:xfrm>
            <a:off x="0" y="6177600"/>
            <a:ext cx="2796120" cy="4676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37" name="Table 6"/>
          <p:cNvGraphicFramePr/>
          <p:nvPr/>
        </p:nvGraphicFramePr>
        <p:xfrm>
          <a:off x="460800" y="1084320"/>
          <a:ext cx="11270160" cy="2148480"/>
        </p:xfrm>
        <a:graphic>
          <a:graphicData uri="http://schemas.openxmlformats.org/drawingml/2006/table">
            <a:tbl>
              <a:tblPr/>
              <a:tblGrid>
                <a:gridCol w="281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8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Available everyday</a:t>
                      </a:r>
                      <a:endParaRPr lang="en-GB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GB" sz="800" b="0" strike="noStrike" spc="-1">
                        <a:latin typeface="Arial"/>
                      </a:endParaRPr>
                    </a:p>
                  </a:txBody>
                  <a:tcPr>
                    <a:lnL w="9360">
                      <a:noFill/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Monday</a:t>
                      </a:r>
                      <a:endParaRPr lang="en-GB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Tuesday</a:t>
                      </a:r>
                      <a:endParaRPr lang="en-GB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Wednesday</a:t>
                      </a:r>
                      <a:endParaRPr lang="en-GB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964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Seasonal soup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with croutons, fresh herbs,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toppings, and freshly baked bread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Everyday salads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selection of healthy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and colourful salads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Fruit bar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selection of bananas, apples,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satsumas, melon and mixed grapes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Yoghurt bar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selection of natural yoghurts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Jacket potato or Pasta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hot jacket potatoes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with a choice of fillings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 or past dish of the day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Veggie Sausage Roll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Cheese &amp; Roasted Tomato Quiche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Potato Wedges, Cauliflower, Carrots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Anzac Biscuit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Mexican Chicken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Roasted Squash &amp; Pepper Fritatta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Rice, Green Beans, Roasted Courgette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Banoffee Pie 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Roast Pork Yorkshire Pudding, Gravy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Tomato &amp; Butter Bean Stew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with Basil Dumplings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Roasted Potatoes,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Carrots, Savoy Cabbage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Chocolate Muffin 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Thursday</a:t>
                      </a:r>
                      <a:endParaRPr lang="en-GB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1" strike="noStrike" spc="-1">
                          <a:solidFill>
                            <a:srgbClr val="000000"/>
                          </a:solidFill>
                          <a:latin typeface="Georgia"/>
                          <a:ea typeface="Inter Light"/>
                        </a:rPr>
                        <a:t>Friday</a:t>
                      </a:r>
                      <a:endParaRPr lang="en-GB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noFill/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7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Stir Fried Chicken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Crispy Tofu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Noodles, Broccoli, Sweetcorn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Cornflake Cake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6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Main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Build your own Chicken wrap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8820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Vegetarian Meal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Sweet potato &amp; Bean Falafel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 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Sides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Oven chips, Garden peas, </a:t>
                      </a:r>
                      <a:br>
                        <a:rPr sz="1000"/>
                      </a:b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Baked beans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endParaRPr lang="en-GB" sz="1000" b="0" strike="noStrike" spc="-1">
                        <a:latin typeface="Arial"/>
                      </a:endParaRPr>
                    </a:p>
                    <a:p>
                      <a:pPr marL="59760" algn="ctr">
                        <a:lnSpc>
                          <a:spcPct val="122000"/>
                        </a:lnSpc>
                      </a:pPr>
                      <a:r>
                        <a:rPr lang="en-GB" sz="1000" b="1" strike="noStrike" spc="9">
                          <a:solidFill>
                            <a:srgbClr val="000000"/>
                          </a:solidFill>
                          <a:latin typeface="Inter"/>
                          <a:ea typeface="Inter"/>
                        </a:rPr>
                        <a:t>Dessert</a:t>
                      </a:r>
                      <a:endParaRPr lang="en-GB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en-GB" sz="1000" b="0" strike="noStrike" spc="9">
                          <a:solidFill>
                            <a:srgbClr val="000000"/>
                          </a:solidFill>
                          <a:latin typeface="Inter Light"/>
                          <a:ea typeface="Inter Light"/>
                        </a:rPr>
                        <a:t>Ginger Oat Cookie </a:t>
                      </a:r>
                      <a:endParaRPr lang="en-GB" sz="1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noFill/>
                    </a:lnL>
                    <a:lnR w="9360"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8" name="object 20"/>
          <p:cNvSpPr/>
          <p:nvPr/>
        </p:nvSpPr>
        <p:spPr>
          <a:xfrm>
            <a:off x="9300600" y="6635880"/>
            <a:ext cx="3121560" cy="11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936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74"/>
              </a:spcBef>
            </a:pPr>
            <a:r>
              <a:rPr lang="en-GB" sz="7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*All menus are subject to change due to availability and</a:t>
            </a:r>
            <a:r>
              <a:rPr lang="en-GB" sz="700" b="0" strike="noStrike" spc="-46">
                <a:solidFill>
                  <a:srgbClr val="000000"/>
                </a:solidFill>
                <a:latin typeface="Inter Light"/>
                <a:ea typeface="Inter Light"/>
              </a:rPr>
              <a:t> </a:t>
            </a:r>
            <a:r>
              <a:rPr lang="en-GB" sz="700" b="0" strike="noStrike" spc="-1">
                <a:solidFill>
                  <a:srgbClr val="000000"/>
                </a:solidFill>
                <a:latin typeface="Inter Light"/>
                <a:ea typeface="Inter Light"/>
              </a:rPr>
              <a:t>supply</a:t>
            </a:r>
            <a:endParaRPr lang="en-GB" sz="700" b="0" strike="noStrike" spc="-1">
              <a:latin typeface="Arial"/>
            </a:endParaRPr>
          </a:p>
        </p:txBody>
      </p:sp>
      <p:sp>
        <p:nvSpPr>
          <p:cNvPr id="139" name="object 17"/>
          <p:cNvSpPr/>
          <p:nvPr/>
        </p:nvSpPr>
        <p:spPr>
          <a:xfrm>
            <a:off x="460800" y="570960"/>
            <a:ext cx="2567520" cy="42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64800" rIns="0" bIns="0" anchor="ctr">
            <a:spAutoFit/>
          </a:bodyPr>
          <a:lstStyle/>
          <a:p>
            <a:pPr marL="12600">
              <a:lnSpc>
                <a:spcPct val="100000"/>
              </a:lnSpc>
              <a:spcBef>
                <a:spcPts val="510"/>
              </a:spcBef>
            </a:pPr>
            <a:r>
              <a:rPr lang="en-US" sz="2400" b="0" strike="noStrike" spc="-7">
                <a:solidFill>
                  <a:srgbClr val="000000"/>
                </a:solidFill>
                <a:latin typeface="Georgia"/>
                <a:ea typeface="Inter"/>
              </a:rPr>
              <a:t>Lunch</a:t>
            </a:r>
            <a:r>
              <a:rPr lang="en-US" sz="2400" b="0" strike="noStrike" spc="-35">
                <a:solidFill>
                  <a:srgbClr val="000000"/>
                </a:solidFill>
                <a:latin typeface="Georgia"/>
                <a:ea typeface="Inter"/>
              </a:rPr>
              <a:t> </a:t>
            </a:r>
            <a:r>
              <a:rPr lang="en-US" sz="2400" b="0" strike="noStrike" spc="-21">
                <a:solidFill>
                  <a:srgbClr val="000000"/>
                </a:solidFill>
                <a:latin typeface="Georgia"/>
                <a:ea typeface="Inter"/>
              </a:rPr>
              <a:t>menu </a:t>
            </a:r>
            <a:r>
              <a:rPr lang="en-US" sz="1200" b="0" strike="noStrike" spc="-21">
                <a:solidFill>
                  <a:srgbClr val="000000"/>
                </a:solidFill>
                <a:latin typeface="Inter Light"/>
                <a:ea typeface="Inter Light"/>
              </a:rPr>
              <a:t>week three</a:t>
            </a:r>
            <a:endParaRPr lang="en-GB" sz="1200" b="0" strike="noStrike" spc="-1">
              <a:latin typeface="Arial"/>
            </a:endParaRPr>
          </a:p>
        </p:txBody>
      </p:sp>
      <p:sp>
        <p:nvSpPr>
          <p:cNvPr id="140" name="TextBox 11"/>
          <p:cNvSpPr/>
          <p:nvPr/>
        </p:nvSpPr>
        <p:spPr>
          <a:xfrm>
            <a:off x="460800" y="5812560"/>
            <a:ext cx="279612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200" b="1" strike="noStrike" spc="-1">
                <a:solidFill>
                  <a:srgbClr val="000000"/>
                </a:solidFill>
                <a:latin typeface="Inter"/>
                <a:ea typeface="Inter"/>
              </a:rPr>
              <a:t>Please see daily menu boards </a:t>
            </a:r>
            <a:endParaRPr lang="en-GB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200" b="1" strike="noStrike" spc="-1">
                <a:solidFill>
                  <a:srgbClr val="000000"/>
                </a:solidFill>
                <a:latin typeface="Inter"/>
                <a:ea typeface="Inter"/>
              </a:rPr>
              <a:t>for ALL allergens</a:t>
            </a:r>
            <a:endParaRPr lang="en-GB" sz="1200" b="0" strike="noStrike" spc="-1">
              <a:latin typeface="Arial"/>
            </a:endParaRPr>
          </a:p>
        </p:txBody>
      </p:sp>
      <p:cxnSp>
        <p:nvCxnSpPr>
          <p:cNvPr id="141" name="Straight Connector 12"/>
          <p:cNvCxnSpPr/>
          <p:nvPr/>
        </p:nvCxnSpPr>
        <p:spPr>
          <a:xfrm>
            <a:off x="705960" y="5748480"/>
            <a:ext cx="2305800" cy="36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cxnSp>
        <p:nvCxnSpPr>
          <p:cNvPr id="142" name="Straight Connector 13"/>
          <p:cNvCxnSpPr/>
          <p:nvPr/>
        </p:nvCxnSpPr>
        <p:spPr>
          <a:xfrm>
            <a:off x="705960" y="6322680"/>
            <a:ext cx="2305800" cy="360"/>
          </a:xfrm>
          <a:prstGeom prst="straightConnector1">
            <a:avLst/>
          </a:prstGeom>
          <a:ln w="19050">
            <a:solidFill>
              <a:srgbClr val="000000"/>
            </a:solidFill>
          </a:ln>
        </p:spPr>
      </p:cxnSp>
      <p:pic>
        <p:nvPicPr>
          <p:cNvPr id="143" name="Picture 19" descr="A black background with a black square&#10;&#10;Description automatically generated with medium confidence"/>
          <p:cNvPicPr/>
          <p:nvPr/>
        </p:nvPicPr>
        <p:blipFill>
          <a:blip r:embed="rId2"/>
          <a:stretch/>
        </p:blipFill>
        <p:spPr>
          <a:xfrm>
            <a:off x="9711000" y="4017960"/>
            <a:ext cx="1774440" cy="2541600"/>
          </a:xfrm>
          <a:prstGeom prst="rect">
            <a:avLst/>
          </a:prstGeom>
          <a:ln w="0">
            <a:noFill/>
          </a:ln>
        </p:spPr>
      </p:pic>
      <p:pic>
        <p:nvPicPr>
          <p:cNvPr id="144" name="Picture 1" descr="A close-up of a logo&#10;&#10;Description automatically generated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0"/>
                    </a14:imgEffect>
                  </a14:imgLayer>
                </a14:imgProps>
              </a:ext>
            </a:extLst>
          </a:blip>
          <a:stretch/>
        </p:blipFill>
        <p:spPr>
          <a:xfrm>
            <a:off x="9358920" y="418680"/>
            <a:ext cx="2305080" cy="494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apter One PPT">
      <a:dk1>
        <a:srgbClr val="000000"/>
      </a:dk1>
      <a:lt1>
        <a:srgbClr val="FFFFFF"/>
      </a:lt1>
      <a:dk2>
        <a:srgbClr val="000000"/>
      </a:dk2>
      <a:lt2>
        <a:srgbClr val="F7EDE8"/>
      </a:lt2>
      <a:accent1>
        <a:srgbClr val="E5FF6E"/>
      </a:accent1>
      <a:accent2>
        <a:srgbClr val="838D80"/>
      </a:accent2>
      <a:accent3>
        <a:srgbClr val="A1D19C"/>
      </a:accent3>
      <a:accent4>
        <a:srgbClr val="D9C7BF"/>
      </a:accent4>
      <a:accent5>
        <a:srgbClr val="C3E5E0"/>
      </a:accent5>
      <a:accent6>
        <a:srgbClr val="EBD1E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hapter One PPT">
      <a:dk1>
        <a:srgbClr val="000000"/>
      </a:dk1>
      <a:lt1>
        <a:srgbClr val="FFFFFF"/>
      </a:lt1>
      <a:dk2>
        <a:srgbClr val="000000"/>
      </a:dk2>
      <a:lt2>
        <a:srgbClr val="F7EDE8"/>
      </a:lt2>
      <a:accent1>
        <a:srgbClr val="E5FF6E"/>
      </a:accent1>
      <a:accent2>
        <a:srgbClr val="838D80"/>
      </a:accent2>
      <a:accent3>
        <a:srgbClr val="A1D19C"/>
      </a:accent3>
      <a:accent4>
        <a:srgbClr val="D9C7BF"/>
      </a:accent4>
      <a:accent5>
        <a:srgbClr val="C3E5E0"/>
      </a:accent5>
      <a:accent6>
        <a:srgbClr val="EBD1E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pter One PPT">
      <a:dk1>
        <a:srgbClr val="000000"/>
      </a:dk1>
      <a:lt1>
        <a:srgbClr val="FFFFFF"/>
      </a:lt1>
      <a:dk2>
        <a:srgbClr val="000000"/>
      </a:dk2>
      <a:lt2>
        <a:srgbClr val="F7EDE8"/>
      </a:lt2>
      <a:accent1>
        <a:srgbClr val="E5FF6E"/>
      </a:accent1>
      <a:accent2>
        <a:srgbClr val="838D80"/>
      </a:accent2>
      <a:accent3>
        <a:srgbClr val="A1D19C"/>
      </a:accent3>
      <a:accent4>
        <a:srgbClr val="D9C7BF"/>
      </a:accent4>
      <a:accent5>
        <a:srgbClr val="C3E5E0"/>
      </a:accent5>
      <a:accent6>
        <a:srgbClr val="EBD1E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667</Words>
  <Application>Microsoft Office PowerPoint</Application>
  <PresentationFormat>Widescreen</PresentationFormat>
  <Paragraphs>243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Georgia</vt:lpstr>
      <vt:lpstr>Inter</vt:lpstr>
      <vt:lpstr>Inter Light</vt:lpstr>
      <vt:lpstr>Inter Medium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Alex Bodley</dc:creator>
  <dc:description/>
  <cp:lastModifiedBy>Ian Parrott</cp:lastModifiedBy>
  <cp:revision>29</cp:revision>
  <dcterms:created xsi:type="dcterms:W3CDTF">2024-01-04T09:38:39Z</dcterms:created>
  <dcterms:modified xsi:type="dcterms:W3CDTF">2024-03-22T14:18:23Z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0x010100D7AA2CE8EEA6E347957D0B0967E999D6</vt:lpwstr>
  </property>
  <property fmtid="{D5CDD505-2E9C-101B-9397-08002B2CF9AE}" pid="3" name="MediaServiceImageTags">
    <vt:lpwstr/>
  </property>
  <property fmtid="{D5CDD505-2E9C-101B-9397-08002B2CF9AE}" pid="4" name="PresentationFormat">
    <vt:lpwstr>Widescreen</vt:lpwstr>
  </property>
  <property fmtid="{D5CDD505-2E9C-101B-9397-08002B2CF9AE}" pid="5" name="Slides">
    <vt:i4>3</vt:i4>
  </property>
</Properties>
</file>